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5" r:id="rId13"/>
    <p:sldId id="28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395CAE-99A1-48EB-900D-FBE0D3294A9C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FDFBD3-A4A6-4ED3-9F00-0CE14D0E4C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5143536"/>
          </a:xfrm>
        </p:spPr>
        <p:txBody>
          <a:bodyPr/>
          <a:lstStyle/>
          <a:p>
            <a:pPr algn="l"/>
            <a:r>
              <a:rPr lang="ru-RU" dirty="0" smtClean="0"/>
              <a:t>	Языковая норма – </a:t>
            </a:r>
            <a:r>
              <a:rPr lang="ru-RU" dirty="0" smtClean="0"/>
              <a:t>это единообразное, образцовое, общепризнанное употребление элементов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85794"/>
            <a:ext cx="7772400" cy="4214842"/>
          </a:xfrm>
        </p:spPr>
        <p:txBody>
          <a:bodyPr/>
          <a:lstStyle/>
          <a:p>
            <a:pPr algn="l"/>
            <a:r>
              <a:rPr lang="ru-RU" dirty="0" smtClean="0"/>
              <a:t>Цель урока: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Научиться выявлять и исправлять синтаксические ошибки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286388"/>
            <a:ext cx="7772400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80428" cy="1428760"/>
          </a:xfrm>
        </p:spPr>
        <p:txBody>
          <a:bodyPr/>
          <a:lstStyle/>
          <a:p>
            <a:pPr algn="l"/>
            <a:r>
              <a:rPr lang="ru-RU" dirty="0" smtClean="0"/>
              <a:t>Что мы знаем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500306"/>
            <a:ext cx="7772400" cy="350046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3600" dirty="0" smtClean="0"/>
              <a:t> </a:t>
            </a:r>
            <a:r>
              <a:rPr lang="ru-RU" sz="4400" dirty="0" smtClean="0"/>
              <a:t>языковая норма</a:t>
            </a:r>
            <a:r>
              <a:rPr lang="ru-RU" sz="4400" dirty="0" smtClean="0"/>
              <a:t>;</a:t>
            </a:r>
          </a:p>
          <a:p>
            <a:pPr algn="l"/>
            <a:endParaRPr lang="ru-RU" sz="4400" dirty="0" smtClean="0"/>
          </a:p>
          <a:p>
            <a:pPr algn="l">
              <a:buFont typeface="Wingdings" pitchFamily="2" charset="2"/>
              <a:buChar char="§"/>
            </a:pPr>
            <a:r>
              <a:rPr lang="ru-RU" sz="4400" dirty="0" smtClean="0"/>
              <a:t> синтаксическая </a:t>
            </a:r>
            <a:r>
              <a:rPr lang="ru-RU" sz="4400" dirty="0" smtClean="0"/>
              <a:t>норма.</a:t>
            </a:r>
            <a:endParaRPr lang="ru-RU" sz="4400" dirty="0" smtClean="0"/>
          </a:p>
          <a:p>
            <a:pPr algn="l">
              <a:buFont typeface="Wingdings" pitchFamily="2" charset="2"/>
              <a:buChar char="§"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340768"/>
            <a:ext cx="8183880" cy="33123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/>
              <a:t>Синтаксическая норма – это правильное построение предложения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23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0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01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21444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Типология синтаксических ошибок: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1866" cy="400052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3600" dirty="0" smtClean="0"/>
              <a:t>нарушение норм согласования и управления;</a:t>
            </a:r>
          </a:p>
          <a:p>
            <a:pPr algn="l">
              <a:buFont typeface="Wingdings" pitchFamily="2" charset="2"/>
              <a:buChar char="§"/>
            </a:pPr>
            <a:r>
              <a:rPr lang="ru-RU" sz="3600" dirty="0" smtClean="0"/>
              <a:t>ошибки в построении предложения с причастным оборотом;</a:t>
            </a:r>
          </a:p>
          <a:p>
            <a:pPr algn="l">
              <a:buFont typeface="Wingdings" pitchFamily="2" charset="2"/>
              <a:buChar char="§"/>
            </a:pPr>
            <a:r>
              <a:rPr lang="ru-RU" sz="3600" dirty="0" smtClean="0"/>
              <a:t>нарушение связи между подлежащим и сказуемым;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142984"/>
            <a:ext cx="7772400" cy="500066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4000" dirty="0" smtClean="0"/>
              <a:t> ошибки в построении предложения с деепричастным оборотом;</a:t>
            </a:r>
          </a:p>
          <a:p>
            <a:pPr algn="l">
              <a:buFont typeface="Wingdings" pitchFamily="2" charset="2"/>
              <a:buChar char="§"/>
            </a:pPr>
            <a:r>
              <a:rPr lang="ru-RU" sz="4000" dirty="0" smtClean="0"/>
              <a:t> ошибки в построении предложения с однородными членами предложения.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/>
              <a:t>Давыдов </a:t>
            </a:r>
            <a:r>
              <a:rPr lang="ru-RU" sz="4000" u="sng" dirty="0" smtClean="0"/>
              <a:t>хотел вникнуть</a:t>
            </a:r>
            <a:r>
              <a:rPr lang="ru-RU" sz="4000" dirty="0" smtClean="0"/>
              <a:t> и </a:t>
            </a:r>
            <a:r>
              <a:rPr lang="ru-RU" sz="4000" u="sng" dirty="0" smtClean="0"/>
              <a:t>познать</a:t>
            </a:r>
            <a:r>
              <a:rPr lang="ru-RU" sz="4000" dirty="0" smtClean="0"/>
              <a:t> все тайны </a:t>
            </a:r>
            <a:r>
              <a:rPr lang="ru-RU" sz="4000" dirty="0" err="1" smtClean="0"/>
              <a:t>Гремячего</a:t>
            </a:r>
            <a:r>
              <a:rPr lang="ru-RU" sz="4000" dirty="0" smtClean="0"/>
              <a:t> Лога.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Давыдов хотел вникнуть во все тайны </a:t>
            </a:r>
            <a:r>
              <a:rPr lang="ru-RU" sz="4000" dirty="0" err="1" smtClean="0"/>
              <a:t>Гремячего</a:t>
            </a:r>
            <a:r>
              <a:rPr lang="ru-RU" sz="4000" dirty="0" smtClean="0"/>
              <a:t> Лога и познать их.</a:t>
            </a:r>
            <a:endParaRPr lang="ru-RU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86520"/>
            <a:ext cx="818388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470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Одному </a:t>
            </a:r>
            <a:r>
              <a:rPr lang="ru-RU" sz="3600" u="sng" dirty="0" smtClean="0"/>
              <a:t>из героев</a:t>
            </a:r>
            <a:r>
              <a:rPr lang="ru-RU" sz="3600" dirty="0" smtClean="0"/>
              <a:t> романа, </a:t>
            </a:r>
            <a:r>
              <a:rPr lang="ru-RU" sz="3600" u="sng" dirty="0" smtClean="0"/>
              <a:t>ищущим</a:t>
            </a:r>
            <a:r>
              <a:rPr lang="ru-RU" sz="3600" dirty="0" smtClean="0"/>
              <a:t> смысл жизни, открылся путь к внутренней свободе.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5418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Одному из героев романа, ищущему смысл жизни,  открылся путь к внутренней свободе.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	В комнате </a:t>
            </a:r>
            <a:r>
              <a:rPr lang="ru-RU" sz="4000" u="sng" dirty="0" smtClean="0"/>
              <a:t>стоял стол, стулья, книжный шкаф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В комнате </a:t>
            </a:r>
            <a:r>
              <a:rPr lang="ru-RU" sz="4000" u="sng" dirty="0" smtClean="0"/>
              <a:t>стояли стол, стулья, книжный шкаф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86454"/>
            <a:ext cx="8183880" cy="250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u="sng" dirty="0" smtClean="0"/>
              <a:t>Путешествуя</a:t>
            </a:r>
            <a:r>
              <a:rPr lang="ru-RU" sz="4000" dirty="0" smtClean="0"/>
              <a:t> на велосипеде,  </a:t>
            </a:r>
            <a:r>
              <a:rPr lang="ru-RU" sz="4000" u="sng" dirty="0" smtClean="0"/>
              <a:t>развиваются мышцы</a:t>
            </a:r>
            <a:r>
              <a:rPr lang="ru-RU" sz="4000" dirty="0" smtClean="0"/>
              <a:t> ног и спины.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Путешествуя на велосипеде,  я развиваю мышцы ног и спины.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64305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Виды языковых норм русского литературного языка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857520"/>
          </a:xfrm>
        </p:spPr>
        <p:txBody>
          <a:bodyPr/>
          <a:lstStyle/>
          <a:p>
            <a:r>
              <a:rPr lang="ru-RU" sz="3200" dirty="0" smtClean="0"/>
              <a:t>орфографическая норма;</a:t>
            </a:r>
          </a:p>
          <a:p>
            <a:r>
              <a:rPr lang="ru-RU" sz="3200" dirty="0" smtClean="0"/>
              <a:t>морфологическая норма;</a:t>
            </a:r>
          </a:p>
          <a:p>
            <a:r>
              <a:rPr lang="ru-RU" sz="3200" dirty="0" smtClean="0"/>
              <a:t>лексическая норма;</a:t>
            </a:r>
          </a:p>
          <a:p>
            <a:r>
              <a:rPr lang="ru-RU" sz="3200" dirty="0" smtClean="0"/>
              <a:t>синтаксическая норма.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86454"/>
            <a:ext cx="8183880" cy="250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2561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Полиция </a:t>
            </a:r>
            <a:r>
              <a:rPr lang="ru-RU" sz="3600" u="sng" dirty="0" smtClean="0"/>
              <a:t>обрушила</a:t>
            </a:r>
            <a:r>
              <a:rPr lang="ru-RU" sz="3600" dirty="0" smtClean="0"/>
              <a:t> на </a:t>
            </a:r>
            <a:r>
              <a:rPr lang="ru-RU" sz="3600" dirty="0" smtClean="0"/>
              <a:t>головы митингующих </a:t>
            </a:r>
            <a:r>
              <a:rPr lang="ru-RU" sz="3600" dirty="0" smtClean="0"/>
              <a:t>дубинки</a:t>
            </a:r>
            <a:r>
              <a:rPr lang="ru-RU" sz="3600" u="sng" dirty="0" smtClean="0"/>
              <a:t> и гранаты</a:t>
            </a:r>
            <a:r>
              <a:rPr lang="ru-RU" sz="3600" dirty="0" smtClean="0"/>
              <a:t> со слезоточивым газом.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1132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Полиция обрушила на головы митингующих дубинки и применила гранаты со слезоточивым газом.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57892"/>
            <a:ext cx="8183880" cy="1792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3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Заведующий склада хватал с телеги пустые ящики и кидал их в кучу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3989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Заведующий складом хватал с телеги пустые ящики и кидал их в кучу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57892"/>
            <a:ext cx="8183880" cy="1792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184664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Те, кто согласились с этим решением, об этом пожалели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184664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Те, кто согласился с этим решением, об этом </a:t>
            </a:r>
            <a:r>
              <a:rPr lang="ru-RU" sz="4000" dirty="0" smtClean="0"/>
              <a:t>пожалел.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86454"/>
            <a:ext cx="8183880" cy="250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3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Группы туристов можно встретить на улицах, площадях, скверах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18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Группы туристов можно встретить на улицах, площадях, в скверах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86454"/>
            <a:ext cx="8183880" cy="250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1132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Подъезжая к городу, начался сильный ветер.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18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Подъезжая к городу, мы почувствовали сильный ветер.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5016"/>
            <a:ext cx="8183880" cy="3221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9703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800" dirty="0" smtClean="0"/>
              <a:t>	Этой пятёрке я очень обрадовался, полученной мной впервые в жизни.</a:t>
            </a:r>
            <a:endParaRPr lang="ru-RU" sz="3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041788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	Этой пятёрке, полученной мной впервые в жизни, я очень обрадовался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5016"/>
            <a:ext cx="8183880" cy="3221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11322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1.3) Ознакомьтесь со списком учеников, сдавшими экзамены.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Ознакомьтесь со списком учеников, сдавших экзамены.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5016"/>
            <a:ext cx="8183880" cy="3221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0417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2. </a:t>
            </a:r>
            <a:r>
              <a:rPr lang="ru-RU" sz="3600" dirty="0" smtClean="0"/>
              <a:t>Прогуливаясь по вечернему городу,</a:t>
            </a:r>
          </a:p>
          <a:p>
            <a:pPr>
              <a:buNone/>
            </a:pPr>
            <a:r>
              <a:rPr lang="ru-RU" sz="3600" dirty="0" smtClean="0"/>
              <a:t>	1) мы получали настоящее удовольствие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2561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3. </a:t>
            </a:r>
          </a:p>
          <a:p>
            <a:pPr>
              <a:buNone/>
            </a:pPr>
            <a:r>
              <a:rPr lang="ru-RU" sz="3600" dirty="0" smtClean="0"/>
              <a:t>1). О поэме А. Блока «Двенадцать» споры не утихают до сих пор.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5016"/>
            <a:ext cx="8183880" cy="3221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0417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	</a:t>
            </a:r>
          </a:p>
          <a:p>
            <a:pPr>
              <a:buNone/>
            </a:pPr>
            <a:r>
              <a:rPr lang="ru-RU" sz="3600" dirty="0" smtClean="0"/>
              <a:t>1)Те, кто может побороть собственную лень, многого достигают в жизни.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357166"/>
            <a:ext cx="3931920" cy="5214974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3600" dirty="0" smtClean="0"/>
              <a:t>Те, кто может побороть собственную лень, многого достигает в жизни.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5.</a:t>
            </a:r>
          </a:p>
          <a:p>
            <a:pPr>
              <a:buNone/>
            </a:pPr>
            <a:r>
              <a:rPr lang="ru-RU" sz="3600" dirty="0" smtClean="0"/>
              <a:t>Выбрав пьесу,</a:t>
            </a:r>
          </a:p>
          <a:p>
            <a:pPr>
              <a:buNone/>
            </a:pPr>
            <a:r>
              <a:rPr lang="ru-RU" sz="3600" dirty="0" smtClean="0"/>
              <a:t>4)мы немедленно начали её репетировать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6.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Знакомясь с оглавлением книги, 2)видишь, что это основательный труд.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643050"/>
            <a:ext cx="7772400" cy="421484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5400" dirty="0" smtClean="0"/>
              <a:t>Причастный оборот – это причастие с зависимыми словами.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500570"/>
            <a:ext cx="7772400" cy="1285884"/>
          </a:xfrm>
        </p:spPr>
        <p:txBody>
          <a:bodyPr>
            <a:normAutofit/>
          </a:bodyPr>
          <a:lstStyle/>
          <a:p>
            <a:pPr algn="l"/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86454"/>
            <a:ext cx="8183880" cy="250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3275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7.</a:t>
            </a:r>
          </a:p>
          <a:p>
            <a:pPr>
              <a:buNone/>
            </a:pPr>
            <a:r>
              <a:rPr lang="ru-RU" sz="3600" dirty="0" smtClean="0"/>
              <a:t>	Не имея часов, </a:t>
            </a:r>
          </a:p>
          <a:p>
            <a:pPr>
              <a:buNone/>
            </a:pPr>
            <a:r>
              <a:rPr lang="ru-RU" sz="3600" dirty="0" smtClean="0"/>
              <a:t>	3) можно определить время по цветам.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1846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8.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Наклеивая обои,</a:t>
            </a:r>
          </a:p>
          <a:p>
            <a:pPr>
              <a:buNone/>
            </a:pPr>
            <a:r>
              <a:rPr lang="ru-RU" sz="3600" dirty="0" smtClean="0"/>
              <a:t>	4) следите, чтобы не образовались морщины.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57232"/>
            <a:ext cx="7772400" cy="3786214"/>
          </a:xfrm>
        </p:spPr>
        <p:txBody>
          <a:bodyPr/>
          <a:lstStyle/>
          <a:p>
            <a:pPr algn="l">
              <a:lnSpc>
                <a:spcPct val="200000"/>
              </a:lnSpc>
            </a:pPr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фото ошибок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14422"/>
            <a:ext cx="7772400" cy="435771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4900" dirty="0" smtClean="0"/>
              <a:t>Деепричастный оборот – это деепричастие с зависимыми словами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857892"/>
            <a:ext cx="7851866" cy="7143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52337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Однородные члены предложения – это </a:t>
            </a:r>
            <a:r>
              <a:rPr lang="ru-RU" dirty="0" smtClean="0"/>
              <a:t>слова или словосочетания, отвечающие на один вопрос и являющиеся одним членом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6021288"/>
            <a:ext cx="7772400" cy="322376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4500594"/>
          </a:xfrm>
        </p:spPr>
        <p:txBody>
          <a:bodyPr/>
          <a:lstStyle/>
          <a:p>
            <a:pPr algn="l"/>
            <a:r>
              <a:rPr lang="ru-RU" dirty="0" smtClean="0"/>
              <a:t>Главные члены предложения – это подлежащее и сказуемое (основа предложения).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500702"/>
            <a:ext cx="7772400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286280"/>
          </a:xfrm>
        </p:spPr>
        <p:txBody>
          <a:bodyPr/>
          <a:lstStyle/>
          <a:p>
            <a:pPr algn="l"/>
            <a:r>
              <a:rPr lang="ru-RU" dirty="0" smtClean="0"/>
              <a:t>Подлежащее – это то, о чем говорится в предложении (отвечает на вопросы кто?, что?)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286388"/>
            <a:ext cx="7772400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4500594"/>
          </a:xfrm>
        </p:spPr>
        <p:txBody>
          <a:bodyPr/>
          <a:lstStyle/>
          <a:p>
            <a:pPr algn="l"/>
            <a:r>
              <a:rPr lang="ru-RU" dirty="0" smtClean="0"/>
              <a:t>Сказуемое – это то, что говорится о подлежащем (чаще всего является глаголом)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357826"/>
            <a:ext cx="7772400" cy="914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85794"/>
            <a:ext cx="7772400" cy="4357718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/>
              <a:t>Тема урока: Синтаксические нормы русского литературного языка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357826"/>
            <a:ext cx="7772400" cy="914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</TotalTime>
  <Words>377</Words>
  <Application>Microsoft Office PowerPoint</Application>
  <PresentationFormat>Экран (4:3)</PresentationFormat>
  <Paragraphs>68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Аспект</vt:lpstr>
      <vt:lpstr> Языковая норма – это единообразное, образцовое, общепризнанное употребление элементов языка</vt:lpstr>
      <vt:lpstr>Виды языковых норм русского литературного языка</vt:lpstr>
      <vt:lpstr>Причастный оборот – это причастие с зависимыми словами.  </vt:lpstr>
      <vt:lpstr>Деепричастный оборот – это деепричастие с зависимыми словами</vt:lpstr>
      <vt:lpstr>Однородные члены предложения – это слова или словосочетания, отвечающие на один вопрос и являющиеся одним членом предложения</vt:lpstr>
      <vt:lpstr>Главные члены предложения – это подлежащее и сказуемое (основа предложения).</vt:lpstr>
      <vt:lpstr>Подлежащее – это то, о чем говорится в предложении (отвечает на вопросы кто?, что?)</vt:lpstr>
      <vt:lpstr>Сказуемое – это то, что говорится о подлежащем (чаще всего является глаголом)</vt:lpstr>
      <vt:lpstr>Тема урока: Синтаксические нормы русского литературного языка</vt:lpstr>
      <vt:lpstr>Цель урока:   Научиться выявлять и исправлять синтаксические ошибки</vt:lpstr>
      <vt:lpstr>Что мы знаем</vt:lpstr>
      <vt:lpstr>Синтаксическая норма – это правильное построение предложения</vt:lpstr>
      <vt:lpstr>Презентация PowerPoint</vt:lpstr>
      <vt:lpstr>Типология синтаксических ошибок: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фото ошибок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Языковая норма – эторпднднамромлрпалнамлпрмлормлалпмлалмормлалнганласлрпсмлнеалнеалнеалналнсмрст </dc:title>
  <dc:creator>Admin</dc:creator>
  <cp:lastModifiedBy>203</cp:lastModifiedBy>
  <cp:revision>15</cp:revision>
  <dcterms:created xsi:type="dcterms:W3CDTF">2015-02-02T04:58:38Z</dcterms:created>
  <dcterms:modified xsi:type="dcterms:W3CDTF">2015-02-03T09:06:36Z</dcterms:modified>
</cp:coreProperties>
</file>